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8" r:id="rId3"/>
    <p:sldId id="274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69" r:id="rId13"/>
    <p:sldId id="270" r:id="rId14"/>
    <p:sldId id="271" r:id="rId15"/>
    <p:sldId id="272" r:id="rId16"/>
    <p:sldId id="286" r:id="rId17"/>
    <p:sldId id="287" r:id="rId18"/>
    <p:sldId id="288" r:id="rId19"/>
    <p:sldId id="289" r:id="rId20"/>
    <p:sldId id="290" r:id="rId21"/>
    <p:sldId id="293" r:id="rId22"/>
    <p:sldId id="291" r:id="rId23"/>
    <p:sldId id="292" r:id="rId24"/>
    <p:sldId id="294" r:id="rId25"/>
    <p:sldId id="295" r:id="rId26"/>
    <p:sldId id="296" r:id="rId27"/>
    <p:sldId id="302" r:id="rId28"/>
    <p:sldId id="297" r:id="rId29"/>
    <p:sldId id="303" r:id="rId30"/>
    <p:sldId id="298" r:id="rId31"/>
    <p:sldId id="299" r:id="rId32"/>
    <p:sldId id="300" r:id="rId33"/>
    <p:sldId id="301" r:id="rId34"/>
    <p:sldId id="273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A8"/>
    <a:srgbClr val="FF5969"/>
    <a:srgbClr val="5D7373"/>
    <a:srgbClr val="FEC630"/>
    <a:srgbClr val="52CBBE"/>
    <a:srgbClr val="52C9B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1" autoAdjust="0"/>
    <p:restoredTop sz="94660"/>
  </p:normalViewPr>
  <p:slideViewPr>
    <p:cSldViewPr snapToGrid="0">
      <p:cViewPr varScale="1">
        <p:scale>
          <a:sx n="74" d="100"/>
          <a:sy n="74" d="100"/>
        </p:scale>
        <p:origin x="-68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9EB0FD16-689C-476C-8309-C7173C257513}"/>
              </a:ext>
            </a:extLst>
          </p:cNvPr>
          <p:cNvSpPr txBox="1"/>
          <p:nvPr/>
        </p:nvSpPr>
        <p:spPr>
          <a:xfrm>
            <a:off x="3276160" y="2062394"/>
            <a:ext cx="8874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5D7373"/>
                </a:solidFill>
                <a:latin typeface="Tw Cen MT" panose="020B0602020104020603" pitchFamily="34" charset="0"/>
              </a:rPr>
              <a:t>Autonomous Air transportation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312CB825-EAFB-4901-8C7E-D5477E0D31C8}"/>
              </a:ext>
            </a:extLst>
          </p:cNvPr>
          <p:cNvGrpSpPr/>
          <p:nvPr/>
        </p:nvGrpSpPr>
        <p:grpSpPr>
          <a:xfrm>
            <a:off x="3509313" y="4508817"/>
            <a:ext cx="8461474" cy="923330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xmlns="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4F202974-31A3-4642-B671-F0DBBB7B4663}"/>
              </a:ext>
            </a:extLst>
          </p:cNvPr>
          <p:cNvSpPr txBox="1"/>
          <p:nvPr/>
        </p:nvSpPr>
        <p:spPr>
          <a:xfrm>
            <a:off x="3987082" y="30107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Using Vision Navigation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79BCE1F0-A71E-4D4B-BE6A-A381604C28D2}"/>
              </a:ext>
            </a:extLst>
          </p:cNvPr>
          <p:cNvSpPr txBox="1"/>
          <p:nvPr/>
        </p:nvSpPr>
        <p:spPr>
          <a:xfrm>
            <a:off x="3987082" y="375902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5969"/>
                </a:solidFill>
                <a:latin typeface="Tw Cen MT" panose="020B0602020104020603" pitchFamily="34" charset="0"/>
              </a:rPr>
              <a:t>Supervised by: Asst. Prof. Osama </a:t>
            </a:r>
            <a:r>
              <a:rPr lang="en-US" sz="2800" dirty="0" err="1">
                <a:solidFill>
                  <a:srgbClr val="FF5969"/>
                </a:solidFill>
                <a:latin typeface="Tw Cen MT" panose="020B0602020104020603" pitchFamily="34" charset="0"/>
              </a:rPr>
              <a:t>Saaid</a:t>
            </a:r>
            <a:endParaRPr lang="en-US" sz="28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xmlns="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xmlns="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Autopilot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xmlns="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312719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Computer Vision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xmlns="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xmlns="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xmlns="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Flight test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DC48550-CC98-44FA-8308-05AABBD20E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98" y="4559442"/>
            <a:ext cx="742568" cy="742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7511F9A-70B9-4B16-8568-34AA56E69D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511" y="4645348"/>
            <a:ext cx="643410" cy="643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FD5C628-7617-4116-AE19-05BEE29D5B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55" y="4701439"/>
            <a:ext cx="531227" cy="5312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941DF0C-F4DA-49D3-BEB6-EA0224B6C4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25177" y="4711723"/>
            <a:ext cx="550531" cy="5505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1B8DD00A-9B60-41B6-AA2F-92F93F9A7D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997" y="4665112"/>
            <a:ext cx="531227" cy="53122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56303BE5-6C71-4A9D-806B-64D510BE5A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079" y="4630063"/>
            <a:ext cx="658695" cy="6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C57483CD-BD95-416C-A18B-72749CFC6B8B}"/>
              </a:ext>
            </a:extLst>
          </p:cNvPr>
          <p:cNvSpPr txBox="1"/>
          <p:nvPr/>
        </p:nvSpPr>
        <p:spPr>
          <a:xfrm>
            <a:off x="2763255" y="224781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The key players in the flying car space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5CCB418-2733-42AB-9397-5C8B8217B736}"/>
              </a:ext>
            </a:extLst>
          </p:cNvPr>
          <p:cNvSpPr txBox="1"/>
          <p:nvPr/>
        </p:nvSpPr>
        <p:spPr>
          <a:xfrm>
            <a:off x="3021802" y="881677"/>
            <a:ext cx="800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Patent portfolio: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C76D163-B878-4A7B-8C9C-3129BD3355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7898" y="1774013"/>
            <a:ext cx="8001798" cy="330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79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C57483CD-BD95-416C-A18B-72749CFC6B8B}"/>
              </a:ext>
            </a:extLst>
          </p:cNvPr>
          <p:cNvSpPr txBox="1"/>
          <p:nvPr/>
        </p:nvSpPr>
        <p:spPr>
          <a:xfrm>
            <a:off x="1488864" y="357616"/>
            <a:ext cx="953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3A1A4"/>
                </a:solidFill>
                <a:latin typeface="Tw Cen MT" panose="020B0602020104020603" pitchFamily="34" charset="0"/>
              </a:rPr>
              <a:t>Our 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C76D163-B878-4A7B-8C9C-3129BD335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1049" y="1774013"/>
            <a:ext cx="7355495" cy="330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01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xmlns="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xmlns="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7728BA24-99D1-4E44-98AC-50745A94AD6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xmlns="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Autopilot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xmlns="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xmlns="" id="{4E70D3F9-D583-4ACD-8480-0F4A65ED3C8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xmlns="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312719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Computer Vision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xmlns="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7" name="Picture 4" descr="Robot Operating System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943" y="270456"/>
            <a:ext cx="4275786" cy="94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72825" y="376837"/>
            <a:ext cx="30605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Implementation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2682" y="1508854"/>
            <a:ext cx="24126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Why  ROS ?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endParaRPr lang="en-US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58" y="2190662"/>
            <a:ext cx="10010708" cy="432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915083" y="359466"/>
            <a:ext cx="49525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some important features in ROS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23548" y="1441292"/>
            <a:ext cx="2450671" cy="33855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</a:t>
            </a:r>
            <a:r>
              <a:rPr lang="en-US" sz="2800" b="1" i="1" dirty="0" smtClean="0">
                <a:latin typeface="Tw Cen MT" panose="020B0602020104020603" pitchFamily="34" charset="0"/>
                <a:cs typeface="Times New Roman" panose="02020603050405020304" pitchFamily="18" charset="0"/>
              </a:rPr>
              <a:t>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</a:t>
            </a:r>
            <a:r>
              <a:rPr lang="en-US" sz="2800" b="1" i="1" dirty="0" smtClean="0">
                <a:latin typeface="Tw Cen MT" panose="020B0602020104020603" pitchFamily="34" charset="0"/>
                <a:cs typeface="Times New Roman" panose="02020603050405020304" pitchFamily="18" charset="0"/>
              </a:rPr>
              <a:t>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</a:t>
            </a:r>
            <a:r>
              <a:rPr lang="en-US" sz="2800" b="1" i="1" dirty="0" smtClean="0">
                <a:latin typeface="Tw Cen MT" panose="020B0602020104020603" pitchFamily="34" charset="0"/>
                <a:cs typeface="Times New Roman" panose="02020603050405020304" pitchFamily="18" charset="0"/>
              </a:rPr>
              <a:t>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</a:t>
            </a:r>
            <a:r>
              <a:rPr lang="en-US" sz="2800" b="1" i="1" dirty="0" smtClean="0">
                <a:latin typeface="Tw Cen MT" panose="020B0602020104020603" pitchFamily="34" charset="0"/>
                <a:cs typeface="Times New Roman" panose="02020603050405020304" pitchFamily="18" charset="0"/>
              </a:rPr>
              <a:t>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</a:t>
            </a:r>
            <a:r>
              <a:rPr lang="en-US" sz="2800" b="1" i="1" dirty="0" smtClean="0">
                <a:latin typeface="Tw Cen MT" panose="020B0602020104020603" pitchFamily="34" charset="0"/>
                <a:cs typeface="Times New Roman" panose="02020603050405020304" pitchFamily="18" charset="0"/>
              </a:rPr>
              <a:t>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</a:t>
            </a:r>
            <a:r>
              <a:rPr lang="en-US" sz="2800" b="1" i="1" dirty="0" smtClean="0">
                <a:latin typeface="Tw Cen MT" panose="020B0602020104020603" pitchFamily="34" charset="0"/>
                <a:cs typeface="Times New Roman" panose="02020603050405020304" pitchFamily="18" charset="0"/>
              </a:rPr>
              <a:t>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actions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/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</a:br>
            <a:endParaRPr lang="en-US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08" y="1023145"/>
            <a:ext cx="61817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08" y="3247474"/>
            <a:ext cx="5638800" cy="316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37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249934" y="1093562"/>
            <a:ext cx="4931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Deferential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Drive Robot (DD robot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6430" y="570342"/>
            <a:ext cx="7687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increase our experience in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ROS and Its features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921" y="1682412"/>
            <a:ext cx="8228192" cy="4553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971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12880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00150" lvl="2" indent="-285750">
                <a:buFont typeface="Wingdings" panose="05000000000000000000" pitchFamily="2" charset="2"/>
                <a:buChar char="v"/>
              </a:pPr>
              <a:r>
                <a:rPr lang="en-US" sz="2800" b="1" dirty="0" smtClean="0">
                  <a:solidFill>
                    <a:schemeClr val="accent5">
                      <a:lumMod val="50000"/>
                    </a:schemeClr>
                  </a:solidFill>
                  <a:latin typeface="Tw Cen MT" panose="020B0602020104020603" pitchFamily="34" charset="0"/>
                </a:rPr>
                <a:t>Modeling</a:t>
              </a:r>
            </a:p>
            <a:p>
              <a:pPr marL="1200150" lvl="2" indent="-285750">
                <a:buFont typeface="Wingdings" panose="05000000000000000000" pitchFamily="2" charset="2"/>
                <a:buChar char="v"/>
              </a:pPr>
              <a:endPara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876126" y="570342"/>
            <a:ext cx="206486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Objective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en-US" sz="2800" b="1" dirty="0" smtClean="0">
                <a:solidFill>
                  <a:schemeClr val="accent5">
                    <a:lumMod val="50000"/>
                  </a:schemeClr>
                </a:solidFill>
              </a:rPr>
            </a:b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55311" y="1201283"/>
            <a:ext cx="847429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the DD robot linear velocity and angular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Localize the DD robot by fusing the data from IMU and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odometry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encoders</a:t>
            </a:r>
          </a:p>
          <a:p>
            <a:endParaRPr lang="en-US" sz="2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2" y="3429000"/>
            <a:ext cx="966995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198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64610" y="295072"/>
            <a:ext cx="2365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Block Diagram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535" y="818292"/>
            <a:ext cx="6462980" cy="593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133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A14E1B91-C212-4889-8705-49BCDB383225}"/>
              </a:ext>
            </a:extLst>
          </p:cNvPr>
          <p:cNvGrpSpPr/>
          <p:nvPr/>
        </p:nvGrpSpPr>
        <p:grpSpPr>
          <a:xfrm>
            <a:off x="2694838" y="183043"/>
            <a:ext cx="9076675" cy="1508105"/>
            <a:chOff x="2795390" y="3874286"/>
            <a:chExt cx="6791601" cy="1508105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A94C4F95-2EDE-46B0-8B26-C72D6D3C8DB3}"/>
                </a:ext>
              </a:extLst>
            </p:cNvPr>
            <p:cNvSpPr txBox="1"/>
            <p:nvPr/>
          </p:nvSpPr>
          <p:spPr>
            <a:xfrm>
              <a:off x="4168474" y="3874286"/>
              <a:ext cx="404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xmlns="" id="{944799B2-E7B9-4C01-A37D-BB60C6C75D12}"/>
                </a:ext>
              </a:extLst>
            </p:cNvPr>
            <p:cNvSpPr txBox="1"/>
            <p:nvPr/>
          </p:nvSpPr>
          <p:spPr>
            <a:xfrm>
              <a:off x="2795390" y="4459061"/>
              <a:ext cx="67916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 flying vehicle with a range of 50 to 120 miles, carrying one to four passengers, and</a:t>
              </a:r>
              <a:br>
                <a:rPr lang="en-US" b="1" dirty="0"/>
              </a:br>
              <a:r>
                <a:rPr lang="en-US" b="1" dirty="0"/>
                <a:t>cruising at an altitude of 3,000 to 5,000 feet.</a:t>
              </a:r>
              <a:r>
                <a:rPr lang="en-US" dirty="0"/>
                <a:t/>
              </a:r>
              <a:br>
                <a:rPr lang="en-US" dirty="0"/>
              </a:b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24A7D1F-C6FE-40CF-889E-C6713252C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938" y="1473824"/>
            <a:ext cx="6141702" cy="21175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6ED1EA4-D8FA-4654-9B3B-A8E2D1AD95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471" y="3706173"/>
            <a:ext cx="6142169" cy="2785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317085" y="339770"/>
            <a:ext cx="10320075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1D </a:t>
            </a:r>
            <a:r>
              <a:rPr lang="en-US" sz="30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Bi-rotor</a:t>
            </a:r>
          </a:p>
          <a:p>
            <a:r>
              <a:rPr lang="en-US" sz="3200" b="1" i="1" dirty="0">
                <a:latin typeface="Tw Cen MT" panose="020B0602020104020603" pitchFamily="34" charset="0"/>
              </a:rPr>
              <a:t>validate ROS performance in aerospace </a:t>
            </a:r>
            <a:r>
              <a:rPr lang="en-US" sz="3200" b="1" i="1" dirty="0" smtClean="0">
                <a:latin typeface="Tw Cen MT" panose="020B0602020104020603" pitchFamily="34" charset="0"/>
              </a:rPr>
              <a:t>applications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Block Diagram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Conjuration 1 (ROS PID) (</a:t>
            </a:r>
            <a:r>
              <a:rPr lang="en-US" sz="2800" dirty="0"/>
              <a:t>Low-pass filter on derivative </a:t>
            </a:r>
            <a:r>
              <a:rPr lang="en-US" sz="2800" dirty="0" smtClean="0"/>
              <a:t>term</a:t>
            </a:r>
            <a:r>
              <a:rPr lang="en-US" sz="2800" b="1" dirty="0" smtClean="0"/>
              <a:t>)</a:t>
            </a:r>
            <a:endParaRPr lang="en-US" sz="3200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3966" r="955" b="2706"/>
          <a:stretch/>
        </p:blipFill>
        <p:spPr bwMode="auto">
          <a:xfrm>
            <a:off x="244699" y="2337440"/>
            <a:ext cx="11706896" cy="4398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189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981075"/>
            <a:ext cx="788670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54863" y="386367"/>
            <a:ext cx="4046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</a:rPr>
              <a:t>Controller Tuning in Real time </a:t>
            </a:r>
            <a:endParaRPr 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73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404315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Configuration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2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(PIDA)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3"/>
          <a:stretch/>
        </p:blipFill>
        <p:spPr bwMode="auto">
          <a:xfrm>
            <a:off x="138378" y="862885"/>
            <a:ext cx="11453106" cy="524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692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8571" y="300092"/>
            <a:ext cx="1063464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Results &amp;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Conclusions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Sampling </a:t>
            </a:r>
            <a:r>
              <a:rPr lang="en-US" sz="2800" dirty="0" smtClean="0"/>
              <a:t>Time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Comparison between configuration 1 and Configuration 2 sampling time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76" y="1685087"/>
            <a:ext cx="9267825" cy="4603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8538693" y="3778074"/>
            <a:ext cx="15499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538693" y="3778074"/>
            <a:ext cx="0" cy="730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8693" y="4508817"/>
            <a:ext cx="15499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088601" y="3778074"/>
            <a:ext cx="0" cy="730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628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94858" y="129015"/>
                <a:ext cx="11442301" cy="1356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800" b="1" dirty="0" smtClean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Effect of  not constant Sampling time</a:t>
                </a:r>
              </a:p>
              <a:p>
                <a:r>
                  <a:rPr lang="en-US" sz="2400" b="1" dirty="0" smtClean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	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𝑰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=0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=value  ,Hence Controller=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𝒆𝒓𝒓𝒐𝒓</m:t>
                    </m:r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∗</m:t>
                    </m:r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𝒔𝒕𝒂𝒕𝒆</m:t>
                    </m:r>
                  </m:oMath>
                </a14:m>
                <a:endParaRPr lang="en-US" sz="2400" b="1" dirty="0" smtClean="0">
                  <a:solidFill>
                    <a:schemeClr val="accent5">
                      <a:lumMod val="50000"/>
                    </a:schemeClr>
                  </a:solidFill>
                  <a:latin typeface="Tw Cen MT" panose="020B0602020104020603" pitchFamily="34" charset="0"/>
                </a:endParaRPr>
              </a:p>
              <a:p>
                <a:r>
                  <a:rPr lang="en-US" sz="2800" b="1" dirty="0" smtClean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 </a:t>
                </a:r>
                <a:endParaRPr lang="en-US" sz="2800" b="1" dirty="0">
                  <a:solidFill>
                    <a:schemeClr val="accent5">
                      <a:lumMod val="50000"/>
                    </a:schemeClr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58" y="129015"/>
                <a:ext cx="11442301" cy="1356525"/>
              </a:xfrm>
              <a:prstGeom prst="rect">
                <a:avLst/>
              </a:prstGeom>
              <a:blipFill rotWithShape="1">
                <a:blip r:embed="rId3"/>
                <a:stretch>
                  <a:fillRect l="-959" t="-4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9" y="1485541"/>
            <a:ext cx="10153650" cy="4812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252396" y="6284890"/>
                <a:ext cx="21781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Constant</m:t>
                      </m:r>
                    </m:oMath>
                  </m:oMathPara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396" y="6284890"/>
                <a:ext cx="2178160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2173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2" y="409024"/>
            <a:ext cx="1015365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5384964" y="6169636"/>
                <a:ext cx="21781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>
                              <a:latin typeface="Cambria Math"/>
                            </a:rPr>
                            <m:t>𝒔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≠</m:t>
                      </m:r>
                      <m:r>
                        <m:rPr>
                          <m:nor/>
                        </m:rP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Constant</m:t>
                      </m:r>
                    </m:oMath>
                  </m:oMathPara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964" y="6169636"/>
                <a:ext cx="2178160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2341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-116434" y="-1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49706" y="84649"/>
            <a:ext cx="11293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Gains tuning (Comparing between ROS and my PID controller)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6"/>
          <a:stretch/>
        </p:blipFill>
        <p:spPr bwMode="auto">
          <a:xfrm>
            <a:off x="0" y="766762"/>
            <a:ext cx="5979566" cy="522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321972" y="6175010"/>
                <a:ext cx="11315188" cy="427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 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𝟔𝟎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𝑰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𝟏𝟎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err="1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𝟑𝟎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cutto-freq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 pass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lter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derivative 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term) = 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 Hz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72" y="6175010"/>
                <a:ext cx="11315188" cy="427618"/>
              </a:xfrm>
              <a:prstGeom prst="rect">
                <a:avLst/>
              </a:prstGeom>
              <a:blipFill rotWithShape="1">
                <a:blip r:embed="rId4"/>
                <a:stretch>
                  <a:fillRect l="-485" t="-7143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6"/>
          <a:stretch/>
        </p:blipFill>
        <p:spPr bwMode="auto">
          <a:xfrm>
            <a:off x="5979565" y="766763"/>
            <a:ext cx="6085887" cy="522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0229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-116434" y="-1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49706" y="84649"/>
            <a:ext cx="11293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Gains tuning (Comparing between ROS and my PID controller)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373488" y="6072188"/>
                <a:ext cx="11315188" cy="7353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𝑹𝑶𝑺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𝒑𝒊𝒅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𝟔𝟎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𝑰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𝟏𝟓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err="1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𝟑𝟎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cutto-freq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 pass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lter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derivative 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term) = 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 Hz ,and same gains for my PID but adding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smtClean="0">
                            <a:latin typeface="Cambria Math"/>
                            <a:cs typeface="Times New Roman" panose="02020603050405020304" pitchFamily="18" charset="0"/>
                          </a:rPr>
                          <m:t>𝒂</m:t>
                        </m:r>
                      </m:sub>
                    </m:sSub>
                    <m:r>
                      <a:rPr lang="en-US" sz="2000" b="1" i="1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/>
                        <a:cs typeface="Times New Roman" panose="02020603050405020304" pitchFamily="18" charset="0"/>
                      </a:rPr>
                      <m:t>𝟏𝟎</m:t>
                    </m:r>
                  </m:oMath>
                </a14:m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/>
                  <a:t>(to resist error acceleration</a:t>
                </a:r>
                <a:r>
                  <a:rPr lang="en-US" sz="2000" dirty="0" smtClean="0"/>
                  <a:t>)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88" y="6072188"/>
                <a:ext cx="11315188" cy="735394"/>
              </a:xfrm>
              <a:prstGeom prst="rect">
                <a:avLst/>
              </a:prstGeom>
              <a:blipFill rotWithShape="1">
                <a:blip r:embed="rId3"/>
                <a:stretch>
                  <a:fillRect l="-539" t="-4132" r="-539" b="-14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5813"/>
            <a:ext cx="5885644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644" y="785813"/>
            <a:ext cx="6189921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40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0775" y="392425"/>
            <a:ext cx="100232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Comparing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between ROS and my PID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controller on one graph 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75" y="1176854"/>
            <a:ext cx="9659155" cy="520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212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0775" y="392425"/>
            <a:ext cx="100232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Comparing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between ROS and my PID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controller on one graph 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04" y="1301574"/>
            <a:ext cx="970597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70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xmlns="" id="{A14E1B91-C212-4889-8705-49BCDB383225}"/>
              </a:ext>
            </a:extLst>
          </p:cNvPr>
          <p:cNvGrpSpPr/>
          <p:nvPr/>
        </p:nvGrpSpPr>
        <p:grpSpPr>
          <a:xfrm>
            <a:off x="2763255" y="224776"/>
            <a:ext cx="9534736" cy="3022695"/>
            <a:chOff x="2894516" y="3894903"/>
            <a:chExt cx="6140060" cy="59673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A94C4F95-2EDE-46B0-8B26-C72D6D3C8DB3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10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Why attractive idea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xmlns="" id="{944799B2-E7B9-4C01-A37D-BB60C6C75D12}"/>
                </a:ext>
              </a:extLst>
            </p:cNvPr>
            <p:cNvSpPr txBox="1"/>
            <p:nvPr/>
          </p:nvSpPr>
          <p:spPr>
            <a:xfrm>
              <a:off x="2934188" y="4067382"/>
              <a:ext cx="2791714" cy="424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Traffic jam problem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Infrastructure cost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Reduce emission and improve safety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1ADE908-31D9-4D52-A6BF-0B6B335AF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85" y="388600"/>
            <a:ext cx="3023265" cy="19472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DB45591F-23A6-4779-ACF6-96945AD08661}"/>
              </a:ext>
            </a:extLst>
          </p:cNvPr>
          <p:cNvGrpSpPr/>
          <p:nvPr/>
        </p:nvGrpSpPr>
        <p:grpSpPr>
          <a:xfrm>
            <a:off x="2915655" y="3120383"/>
            <a:ext cx="9634154" cy="1797010"/>
            <a:chOff x="2894516" y="3894903"/>
            <a:chExt cx="6140060" cy="35476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961CB18A-8565-4967-A924-53CD513D9C08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10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Obstacles we need to pass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0588717E-9F59-4828-8E0B-8E98B38DD02A}"/>
                </a:ext>
              </a:extLst>
            </p:cNvPr>
            <p:cNvSpPr txBox="1"/>
            <p:nvPr/>
          </p:nvSpPr>
          <p:spPr>
            <a:xfrm>
              <a:off x="2934187" y="4067382"/>
              <a:ext cx="4616440" cy="182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Energy limitations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The public is ready to fly aboard an air taxi with no pilot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Our current air traffic control systems doesn’t accommodate air taxies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3357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3941" y="168610"/>
            <a:ext cx="6165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PX4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autopilot(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PX4 , ROS and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</a:rPr>
              <a:t>Gazebo)</a:t>
            </a: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06" y="1038756"/>
            <a:ext cx="8771597" cy="5202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331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3244" y="300092"/>
            <a:ext cx="7768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MAVROS and </a:t>
            </a: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MAVLink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 messages interpretation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20" y="1428749"/>
            <a:ext cx="9473307" cy="495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7921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smtClean="0">
                  <a:solidFill>
                    <a:sysClr val="windowText" lastClr="000000"/>
                  </a:solidFill>
                </a:rPr>
                <a:t>VIDEO  Position</a:t>
              </a:r>
              <a:r>
                <a:rPr lang="en-US" sz="5400" dirty="0" smtClean="0">
                  <a:solidFill>
                    <a:sysClr val="windowText" lastClr="000000"/>
                  </a:solidFill>
                </a:rPr>
                <a:t> control </a:t>
              </a:r>
              <a:endParaRPr lang="en-US" sz="5400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6334" y="84649"/>
            <a:ext cx="915789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Position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Control Using(PX4,Gazebo </a:t>
            </a:r>
            <a:r>
              <a:rPr lang="en-US" sz="2800" b="1" dirty="0" err="1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simulation,MAVROS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Our simulation simple test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26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xmlns="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553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xmlns="" id="{60E31D48-090A-4A9C-AF5C-4B0C49C47C7D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Flight</a:t>
              </a:r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test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9F917642-5DBD-4D62-A002-1D001AA0C9DB}"/>
              </a:ext>
            </a:extLst>
          </p:cNvPr>
          <p:cNvGrpSpPr/>
          <p:nvPr/>
        </p:nvGrpSpPr>
        <p:grpSpPr>
          <a:xfrm>
            <a:off x="2763255" y="224791"/>
            <a:ext cx="9534736" cy="6633208"/>
            <a:chOff x="2894516" y="3894903"/>
            <a:chExt cx="6140060" cy="10329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C57483CD-BD95-416C-A18B-72749CFC6B8B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10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 categories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3BCE4EA3-1364-4D22-BA77-A285CF56EC5B}"/>
                </a:ext>
              </a:extLst>
            </p:cNvPr>
            <p:cNvSpPr txBox="1"/>
            <p:nvPr/>
          </p:nvSpPr>
          <p:spPr>
            <a:xfrm>
              <a:off x="3061012" y="3905132"/>
              <a:ext cx="5152898" cy="27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w Cen MT" panose="020B0602020104020603" pitchFamily="34" charset="0"/>
                </a:rPr>
                <a:t>Passenger drone: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Electric or hybrid electric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Move people or cargo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Manually piloted, remotely piloted or fully autonomous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Cover short to medium range up to 65 miles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will take flight by 2020</a:t>
              </a:r>
              <a:endParaRPr lang="en-US" b="1" dirty="0"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C7F9152-D27F-4F43-985E-67DDF1CEC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04" y="2720134"/>
            <a:ext cx="7012963" cy="391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8194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9F917642-5DBD-4D62-A002-1D001AA0C9DB}"/>
              </a:ext>
            </a:extLst>
          </p:cNvPr>
          <p:cNvGrpSpPr/>
          <p:nvPr/>
        </p:nvGrpSpPr>
        <p:grpSpPr>
          <a:xfrm>
            <a:off x="2763255" y="224791"/>
            <a:ext cx="9534736" cy="6633208"/>
            <a:chOff x="2894516" y="3894903"/>
            <a:chExt cx="6140060" cy="10329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C57483CD-BD95-416C-A18B-72749CFC6B8B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10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 categories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3BCE4EA3-1364-4D22-BA77-A285CF56EC5B}"/>
                </a:ext>
              </a:extLst>
            </p:cNvPr>
            <p:cNvSpPr txBox="1"/>
            <p:nvPr/>
          </p:nvSpPr>
          <p:spPr>
            <a:xfrm>
              <a:off x="3061012" y="3905132"/>
              <a:ext cx="5152898" cy="27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w Cen MT" panose="020B0602020104020603" pitchFamily="34" charset="0"/>
                </a:rPr>
                <a:t>Traditional flying cars: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Can be driven in car configuration to the airport then change it to airplane mode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Need licensed pilot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Cover medium to long range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will take flight by 2020-2022</a:t>
              </a:r>
              <a:endParaRPr lang="en-US" b="1" dirty="0"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C7F9152-D27F-4F43-985E-67DDF1CEC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2304" y="2908381"/>
            <a:ext cx="7012963" cy="3536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188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9F917642-5DBD-4D62-A002-1D001AA0C9DB}"/>
              </a:ext>
            </a:extLst>
          </p:cNvPr>
          <p:cNvGrpSpPr/>
          <p:nvPr/>
        </p:nvGrpSpPr>
        <p:grpSpPr>
          <a:xfrm>
            <a:off x="2763255" y="224791"/>
            <a:ext cx="9534736" cy="6633208"/>
            <a:chOff x="2894516" y="3894903"/>
            <a:chExt cx="6140060" cy="10329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C57483CD-BD95-416C-A18B-72749CFC6B8B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10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 categories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3BCE4EA3-1364-4D22-BA77-A285CF56EC5B}"/>
                </a:ext>
              </a:extLst>
            </p:cNvPr>
            <p:cNvSpPr txBox="1"/>
            <p:nvPr/>
          </p:nvSpPr>
          <p:spPr>
            <a:xfrm>
              <a:off x="3061012" y="3905132"/>
              <a:ext cx="5152898" cy="27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revolutionary vehicles</a:t>
              </a:r>
              <a:r>
                <a:rPr lang="en-US" b="1" dirty="0">
                  <a:latin typeface="Tw Cen MT" panose="020B0602020104020603" pitchFamily="34" charset="0"/>
                </a:rPr>
                <a:t>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combine a passenger drone and traditional flying car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Fully autonomous vehicle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Cover long range (greater than 200 miles)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Have advanced VTOL capability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It  could take until 2025 before they become a reality</a:t>
              </a:r>
              <a:endParaRPr lang="en-US" b="1" dirty="0"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06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C57483CD-BD95-416C-A18B-72749CFC6B8B}"/>
              </a:ext>
            </a:extLst>
          </p:cNvPr>
          <p:cNvSpPr txBox="1"/>
          <p:nvPr/>
        </p:nvSpPr>
        <p:spPr>
          <a:xfrm>
            <a:off x="2763255" y="224781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Technology areas dominating air taxi technology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28FE968-B66A-4819-9662-0150058AE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21" y="972810"/>
            <a:ext cx="8023097" cy="534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02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C57483CD-BD95-416C-A18B-72749CFC6B8B}"/>
              </a:ext>
            </a:extLst>
          </p:cNvPr>
          <p:cNvSpPr txBox="1"/>
          <p:nvPr/>
        </p:nvSpPr>
        <p:spPr>
          <a:xfrm>
            <a:off x="2763255" y="224781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The key players in the flying car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4B9FA96-1D4C-4693-8652-5B753656D8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9" y="1031695"/>
            <a:ext cx="1897626" cy="136945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05F6CCF0-D6B9-4868-BC03-15AD226BFFFF}"/>
              </a:ext>
            </a:extLst>
          </p:cNvPr>
          <p:cNvCxnSpPr>
            <a:cxnSpLocks/>
          </p:cNvCxnSpPr>
          <p:nvPr/>
        </p:nvCxnSpPr>
        <p:spPr>
          <a:xfrm flipV="1">
            <a:off x="6096000" y="1776980"/>
            <a:ext cx="2179343" cy="241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A37E9CDD-9EBC-4F51-A99B-A9F237E8C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4242" y="1438957"/>
            <a:ext cx="2342322" cy="74843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03615693-59D3-463C-AF35-52A870E951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4417" y="2932886"/>
            <a:ext cx="1657228" cy="16903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8C8FAB92-01B1-47DE-8631-E89DA9A438BF}"/>
              </a:ext>
            </a:extLst>
          </p:cNvPr>
          <p:cNvCxnSpPr>
            <a:cxnSpLocks/>
          </p:cNvCxnSpPr>
          <p:nvPr/>
        </p:nvCxnSpPr>
        <p:spPr>
          <a:xfrm flipV="1">
            <a:off x="6093169" y="3741879"/>
            <a:ext cx="2179343" cy="241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FB2C5D6A-4729-48E6-8E25-A83F1D2F41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672" y="3403856"/>
            <a:ext cx="2045800" cy="74843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D1F3AC71-2399-4BA7-8708-2DD10F3B1B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5792" y="5196643"/>
            <a:ext cx="2693256" cy="1514955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xmlns="" id="{354C3936-938D-4487-9831-DCC6BAA792EC}"/>
              </a:ext>
            </a:extLst>
          </p:cNvPr>
          <p:cNvCxnSpPr>
            <a:cxnSpLocks/>
          </p:cNvCxnSpPr>
          <p:nvPr/>
        </p:nvCxnSpPr>
        <p:spPr>
          <a:xfrm flipV="1">
            <a:off x="6246542" y="5650675"/>
            <a:ext cx="2179343" cy="241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04D4E120-7F44-4DC6-BE30-D5F9C96486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3033" y="4861060"/>
            <a:ext cx="1674277" cy="167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79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xmlns="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C57483CD-BD95-416C-A18B-72749CFC6B8B}"/>
              </a:ext>
            </a:extLst>
          </p:cNvPr>
          <p:cNvSpPr txBox="1"/>
          <p:nvPr/>
        </p:nvSpPr>
        <p:spPr>
          <a:xfrm>
            <a:off x="2763255" y="224781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The key players in the flying car space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45CCB418-2733-42AB-9397-5C8B8217B736}"/>
              </a:ext>
            </a:extLst>
          </p:cNvPr>
          <p:cNvSpPr txBox="1"/>
          <p:nvPr/>
        </p:nvSpPr>
        <p:spPr>
          <a:xfrm>
            <a:off x="3021802" y="881677"/>
            <a:ext cx="800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Boeing flying taxi: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Tw Cen MT" panose="020B0602020104020603" pitchFamily="34" charset="0"/>
              </a:rPr>
              <a:t>Has completed the first test of its autonomous electric VTOL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C76D163-B878-4A7B-8C9C-3129BD3355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84" y="1661656"/>
            <a:ext cx="6228571" cy="415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72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Words>575</Words>
  <Application>Microsoft Office PowerPoint</Application>
  <PresentationFormat>Custom</PresentationFormat>
  <Paragraphs>121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moon</cp:lastModifiedBy>
  <cp:revision>51</cp:revision>
  <dcterms:created xsi:type="dcterms:W3CDTF">2017-01-05T13:17:27Z</dcterms:created>
  <dcterms:modified xsi:type="dcterms:W3CDTF">2019-07-02T17:13:22Z</dcterms:modified>
</cp:coreProperties>
</file>